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27.png" ContentType="image/png"/>
  <Override PartName="/ppt/media/image3.png" ContentType="image/png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4630400" cy="8229600"/>
  <p:notesSz cx="8229600" cy="14630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move the slide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93CE31CD-2315-4C00-8F1D-FDFE21E33A76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</p:spPr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59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3CA6DD4-E48D-49FD-A1EE-BA7431C278F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</p:spPr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86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D3EE26C-39AE-4A40-8D31-B72D8B22025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</p:spPr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89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849494D-DD3C-4904-BF43-E1A0F4C4CD2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</p:spPr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62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EDFCCE1-8B93-4DFA-B42F-224DC2E72BA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</p:spPr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65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A78A8E3-B22D-4C72-BE53-0DF2CF8CA1D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</p:spPr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528458C-5F43-428C-B0EE-47F1BC47E67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</p:spPr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71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77026C5-0A46-482D-B04E-C91A5F0DBAF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</p:spPr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74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2A09358-2885-42C7-83DB-F1BE9F70BB2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</p:spPr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77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BC62528-B217-4F5C-987C-8EFFE2AFE1A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</p:spPr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80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F9C4685-5442-408B-9AC6-BE830188DB2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</p:spPr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83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17D1FA1-57AA-40C9-8F19-3BE154BE2FD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>
            <a:noFill/>
          </a:ln>
        </p:spPr>
      </p:pic>
      <p:sp>
        <p:nvSpPr>
          <p:cNvPr id="45" name="CustomShape 1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6" name="Image 1" descr="preencoded.png"/>
          <p:cNvPicPr/>
          <p:nvPr/>
        </p:nvPicPr>
        <p:blipFill>
          <a:blip r:embed="rId2"/>
          <a:stretch/>
        </p:blipFill>
        <p:spPr>
          <a:xfrm>
            <a:off x="9144000" y="0"/>
            <a:ext cx="5484960" cy="8228160"/>
          </a:xfrm>
          <a:prstGeom prst="rect">
            <a:avLst/>
          </a:prstGeom>
          <a:ln>
            <a:noFill/>
          </a:ln>
        </p:spPr>
      </p:pic>
      <p:sp>
        <p:nvSpPr>
          <p:cNvPr id="47" name="CustomShape 2"/>
          <p:cNvSpPr/>
          <p:nvPr/>
        </p:nvSpPr>
        <p:spPr>
          <a:xfrm>
            <a:off x="833040" y="3051360"/>
            <a:ext cx="6664680" cy="83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6562"/>
              </a:lnSpc>
              <a:tabLst>
                <a:tab algn="l" pos="0"/>
              </a:tabLst>
            </a:pPr>
            <a:r>
              <a:rPr b="1" lang="en-US" sz="5250" spc="-1" strike="noStrike">
                <a:solidFill>
                  <a:srgbClr val="00002e"/>
                </a:solidFill>
                <a:latin typeface="Nunito"/>
                <a:ea typeface="Nunito"/>
              </a:rPr>
              <a:t>KEYLOGGER</a:t>
            </a:r>
            <a:endParaRPr b="0" lang="en-IN" sz="5250" spc="-1" strike="noStrike">
              <a:latin typeface="Arial"/>
            </a:endParaRPr>
          </a:p>
        </p:txBody>
      </p:sp>
      <p:sp>
        <p:nvSpPr>
          <p:cNvPr id="48" name="CustomShape 3"/>
          <p:cNvSpPr/>
          <p:nvPr/>
        </p:nvSpPr>
        <p:spPr>
          <a:xfrm>
            <a:off x="833040" y="4217760"/>
            <a:ext cx="7476120" cy="35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Presented By: Z ABDUL HASEEB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49" name="CustomShape 4"/>
          <p:cNvSpPr/>
          <p:nvPr/>
        </p:nvSpPr>
        <p:spPr>
          <a:xfrm>
            <a:off x="833040" y="4822920"/>
            <a:ext cx="7476120" cy="35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College Name : Aalim Muhammed Salegh College of Engineering</a:t>
            </a:r>
            <a:endParaRPr b="0" lang="en-IN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813240" y="777240"/>
            <a:ext cx="13010400" cy="7314480"/>
          </a:xfrm>
          <a:prstGeom prst="rect">
            <a:avLst/>
          </a:prstGeom>
          <a:ln>
            <a:noFill/>
          </a:ln>
        </p:spPr>
      </p:pic>
      <p:sp>
        <p:nvSpPr>
          <p:cNvPr id="133" name="CustomShape 1"/>
          <p:cNvSpPr/>
          <p:nvPr/>
        </p:nvSpPr>
        <p:spPr>
          <a:xfrm>
            <a:off x="3312000" y="216000"/>
            <a:ext cx="75823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latin typeface="Arial"/>
              </a:rPr>
              <a:t>               </a:t>
            </a:r>
            <a:r>
              <a:rPr b="0" lang="en-IN" sz="1800" spc="-1" strike="noStrike">
                <a:latin typeface="Arial"/>
              </a:rPr>
              <a:t>THIS IS THE SAMPLE OUTPUT OF KEYLOGGER  TEXT FILE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>
            <a:noFill/>
          </a:ln>
        </p:spPr>
      </p:pic>
      <p:sp>
        <p:nvSpPr>
          <p:cNvPr id="135" name="CustomShape 1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2"/>
          <p:cNvSpPr/>
          <p:nvPr/>
        </p:nvSpPr>
        <p:spPr>
          <a:xfrm>
            <a:off x="2799720" y="556200"/>
            <a:ext cx="6914160" cy="62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4969"/>
              </a:lnSpc>
              <a:tabLst>
                <a:tab algn="l" pos="0"/>
              </a:tabLst>
            </a:pPr>
            <a:r>
              <a:rPr b="1" lang="en-US" sz="3980" spc="-1" strike="noStrike">
                <a:solidFill>
                  <a:srgbClr val="00002e"/>
                </a:solidFill>
                <a:latin typeface="Nunito"/>
                <a:ea typeface="Nunito"/>
              </a:rPr>
              <a:t>Conclusion and future outlook</a:t>
            </a:r>
            <a:endParaRPr b="0" lang="en-IN" sz="3980" spc="-1" strike="noStrike">
              <a:latin typeface="Arial"/>
            </a:endParaRPr>
          </a:p>
        </p:txBody>
      </p:sp>
      <p:pic>
        <p:nvPicPr>
          <p:cNvPr id="137" name="Image 1" descr="preencoded.png"/>
          <p:cNvPicPr/>
          <p:nvPr/>
        </p:nvPicPr>
        <p:blipFill>
          <a:blip r:embed="rId2"/>
          <a:stretch/>
        </p:blipFill>
        <p:spPr>
          <a:xfrm>
            <a:off x="4312440" y="1591200"/>
            <a:ext cx="1488600" cy="1485720"/>
          </a:xfrm>
          <a:prstGeom prst="rect">
            <a:avLst/>
          </a:prstGeom>
          <a:ln>
            <a:noFill/>
          </a:ln>
        </p:spPr>
      </p:pic>
      <p:sp>
        <p:nvSpPr>
          <p:cNvPr id="138" name="CustomShape 3"/>
          <p:cNvSpPr/>
          <p:nvPr/>
        </p:nvSpPr>
        <p:spPr>
          <a:xfrm>
            <a:off x="4981680" y="2325240"/>
            <a:ext cx="15012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ts val="3180"/>
              </a:lnSpc>
              <a:tabLst>
                <a:tab algn="l" pos="0"/>
              </a:tabLst>
            </a:pPr>
            <a:r>
              <a:rPr b="1" lang="en-US" sz="1990" spc="-1" strike="noStrike">
                <a:solidFill>
                  <a:srgbClr val="2d4df2"/>
                </a:solidFill>
                <a:latin typeface="Nunito"/>
                <a:ea typeface="Nunito"/>
              </a:rPr>
              <a:t>1</a:t>
            </a:r>
            <a:endParaRPr b="0" lang="en-IN" sz="1990" spc="-1" strike="noStrike">
              <a:latin typeface="Arial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6004440" y="1954800"/>
            <a:ext cx="3291480" cy="31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486"/>
              </a:lnSpc>
              <a:tabLst>
                <a:tab algn="l" pos="0"/>
              </a:tabLst>
            </a:pPr>
            <a:r>
              <a:rPr b="1" lang="en-US" sz="1990" spc="-1" strike="noStrike">
                <a:solidFill>
                  <a:srgbClr val="2d4df2"/>
                </a:solidFill>
                <a:latin typeface="Nunito"/>
                <a:ea typeface="Nunito"/>
              </a:rPr>
              <a:t>Enhanced Security Measures</a:t>
            </a:r>
            <a:endParaRPr b="0" lang="en-IN" sz="1990" spc="-1" strike="noStrike">
              <a:latin typeface="Arial"/>
            </a:endParaRPr>
          </a:p>
        </p:txBody>
      </p:sp>
      <p:sp>
        <p:nvSpPr>
          <p:cNvPr id="140" name="CustomShape 5"/>
          <p:cNvSpPr/>
          <p:nvPr/>
        </p:nvSpPr>
        <p:spPr>
          <a:xfrm>
            <a:off x="6004440" y="2391480"/>
            <a:ext cx="4565160" cy="32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546"/>
              </a:lnSpc>
              <a:tabLst>
                <a:tab algn="l" pos="0"/>
              </a:tabLst>
            </a:pPr>
            <a:r>
              <a:rPr b="0" lang="en-US" sz="1590" spc="-1" strike="noStrike">
                <a:solidFill>
                  <a:srgbClr val="00002e"/>
                </a:solidFill>
                <a:latin typeface="PT Sans"/>
                <a:ea typeface="PT Sans"/>
              </a:rPr>
              <a:t>Advanced encryption and multi-factor authentication</a:t>
            </a:r>
            <a:endParaRPr b="0" lang="en-IN" sz="1590" spc="-1" strike="noStrike">
              <a:latin typeface="Arial"/>
            </a:endParaRPr>
          </a:p>
        </p:txBody>
      </p:sp>
      <p:sp>
        <p:nvSpPr>
          <p:cNvPr id="141" name="CustomShape 6"/>
          <p:cNvSpPr/>
          <p:nvPr/>
        </p:nvSpPr>
        <p:spPr>
          <a:xfrm>
            <a:off x="5852880" y="3092040"/>
            <a:ext cx="5925600" cy="11160"/>
          </a:xfrm>
          <a:prstGeom prst="rect">
            <a:avLst/>
          </a:prstGeom>
          <a:solidFill>
            <a:srgbClr val="2d4df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2" name="Image 2" descr="preencoded.png"/>
          <p:cNvPicPr/>
          <p:nvPr/>
        </p:nvPicPr>
        <p:blipFill>
          <a:blip r:embed="rId3"/>
          <a:stretch/>
        </p:blipFill>
        <p:spPr>
          <a:xfrm>
            <a:off x="3567240" y="3128760"/>
            <a:ext cx="2978640" cy="1485720"/>
          </a:xfrm>
          <a:prstGeom prst="rect">
            <a:avLst/>
          </a:prstGeom>
          <a:ln>
            <a:noFill/>
          </a:ln>
        </p:spPr>
      </p:pic>
      <p:sp>
        <p:nvSpPr>
          <p:cNvPr id="143" name="CustomShape 7"/>
          <p:cNvSpPr/>
          <p:nvPr/>
        </p:nvSpPr>
        <p:spPr>
          <a:xfrm>
            <a:off x="4981680" y="3670200"/>
            <a:ext cx="15012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ts val="3180"/>
              </a:lnSpc>
              <a:tabLst>
                <a:tab algn="l" pos="0"/>
              </a:tabLst>
            </a:pPr>
            <a:r>
              <a:rPr b="1" lang="en-US" sz="1990" spc="-1" strike="noStrike">
                <a:solidFill>
                  <a:srgbClr val="015f98"/>
                </a:solidFill>
                <a:latin typeface="Nunito"/>
                <a:ea typeface="Nunito"/>
              </a:rPr>
              <a:t>2</a:t>
            </a:r>
            <a:endParaRPr b="0" lang="en-IN" sz="1990" spc="-1" strike="noStrike">
              <a:latin typeface="Arial"/>
            </a:endParaRPr>
          </a:p>
        </p:txBody>
      </p:sp>
      <p:sp>
        <p:nvSpPr>
          <p:cNvPr id="144" name="CustomShape 8"/>
          <p:cNvSpPr/>
          <p:nvPr/>
        </p:nvSpPr>
        <p:spPr>
          <a:xfrm>
            <a:off x="6749280" y="3492360"/>
            <a:ext cx="2775240" cy="31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486"/>
              </a:lnSpc>
              <a:tabLst>
                <a:tab algn="l" pos="0"/>
              </a:tabLst>
            </a:pPr>
            <a:r>
              <a:rPr b="1" lang="en-US" sz="1990" spc="-1" strike="noStrike">
                <a:solidFill>
                  <a:srgbClr val="015f98"/>
                </a:solidFill>
                <a:latin typeface="Nunito"/>
                <a:ea typeface="Nunito"/>
              </a:rPr>
              <a:t>Cybersecurity Education</a:t>
            </a:r>
            <a:endParaRPr b="0" lang="en-IN" sz="1990" spc="-1" strike="noStrike">
              <a:latin typeface="Arial"/>
            </a:endParaRPr>
          </a:p>
        </p:txBody>
      </p:sp>
      <p:sp>
        <p:nvSpPr>
          <p:cNvPr id="145" name="CustomShape 9"/>
          <p:cNvSpPr/>
          <p:nvPr/>
        </p:nvSpPr>
        <p:spPr>
          <a:xfrm>
            <a:off x="6749280" y="3929040"/>
            <a:ext cx="4271040" cy="32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546"/>
              </a:lnSpc>
              <a:tabLst>
                <a:tab algn="l" pos="0"/>
              </a:tabLst>
            </a:pPr>
            <a:r>
              <a:rPr b="0" lang="en-US" sz="1590" spc="-1" strike="noStrike">
                <a:solidFill>
                  <a:srgbClr val="00002e"/>
                </a:solidFill>
                <a:latin typeface="PT Sans"/>
                <a:ea typeface="PT Sans"/>
              </a:rPr>
              <a:t>Continuous training to create a vigilant workforce</a:t>
            </a:r>
            <a:endParaRPr b="0" lang="en-IN" sz="1590" spc="-1" strike="noStrike">
              <a:latin typeface="Arial"/>
            </a:endParaRPr>
          </a:p>
        </p:txBody>
      </p:sp>
      <p:sp>
        <p:nvSpPr>
          <p:cNvPr id="146" name="CustomShape 10"/>
          <p:cNvSpPr/>
          <p:nvPr/>
        </p:nvSpPr>
        <p:spPr>
          <a:xfrm>
            <a:off x="6597720" y="4629600"/>
            <a:ext cx="5180760" cy="11160"/>
          </a:xfrm>
          <a:prstGeom prst="rect">
            <a:avLst/>
          </a:prstGeom>
          <a:solidFill>
            <a:srgbClr val="015f9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7" name="Image 3" descr="preencoded.png"/>
          <p:cNvPicPr/>
          <p:nvPr/>
        </p:nvPicPr>
        <p:blipFill>
          <a:blip r:embed="rId4"/>
          <a:stretch/>
        </p:blipFill>
        <p:spPr>
          <a:xfrm>
            <a:off x="2822400" y="4666320"/>
            <a:ext cx="4468680" cy="1485720"/>
          </a:xfrm>
          <a:prstGeom prst="rect">
            <a:avLst/>
          </a:prstGeom>
          <a:ln>
            <a:noFill/>
          </a:ln>
        </p:spPr>
      </p:pic>
      <p:sp>
        <p:nvSpPr>
          <p:cNvPr id="148" name="CustomShape 11"/>
          <p:cNvSpPr/>
          <p:nvPr/>
        </p:nvSpPr>
        <p:spPr>
          <a:xfrm>
            <a:off x="4981680" y="5207760"/>
            <a:ext cx="15012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ts val="3180"/>
              </a:lnSpc>
              <a:tabLst>
                <a:tab algn="l" pos="0"/>
              </a:tabLst>
            </a:pPr>
            <a:r>
              <a:rPr b="1" lang="en-US" sz="1990" spc="-1" strike="noStrike">
                <a:solidFill>
                  <a:srgbClr val="ad1f96"/>
                </a:solidFill>
                <a:latin typeface="Nunito"/>
                <a:ea typeface="Nunito"/>
              </a:rPr>
              <a:t>3</a:t>
            </a:r>
            <a:endParaRPr b="0" lang="en-IN" sz="1990" spc="-1" strike="noStrike">
              <a:latin typeface="Arial"/>
            </a:endParaRPr>
          </a:p>
        </p:txBody>
      </p:sp>
      <p:sp>
        <p:nvSpPr>
          <p:cNvPr id="149" name="CustomShape 12"/>
          <p:cNvSpPr/>
          <p:nvPr/>
        </p:nvSpPr>
        <p:spPr>
          <a:xfrm>
            <a:off x="7494480" y="4868280"/>
            <a:ext cx="2523600" cy="31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486"/>
              </a:lnSpc>
              <a:tabLst>
                <a:tab algn="l" pos="0"/>
              </a:tabLst>
            </a:pPr>
            <a:r>
              <a:rPr b="1" lang="en-US" sz="1990" spc="-1" strike="noStrike">
                <a:solidFill>
                  <a:srgbClr val="ad1f96"/>
                </a:solidFill>
                <a:latin typeface="Nunito"/>
                <a:ea typeface="Nunito"/>
              </a:rPr>
              <a:t>Collaborative Efforts</a:t>
            </a:r>
            <a:endParaRPr b="0" lang="en-IN" sz="1990" spc="-1" strike="noStrike">
              <a:latin typeface="Arial"/>
            </a:endParaRPr>
          </a:p>
        </p:txBody>
      </p:sp>
      <p:sp>
        <p:nvSpPr>
          <p:cNvPr id="150" name="CustomShape 13"/>
          <p:cNvSpPr/>
          <p:nvPr/>
        </p:nvSpPr>
        <p:spPr>
          <a:xfrm>
            <a:off x="7494480" y="5304960"/>
            <a:ext cx="4132800" cy="64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546"/>
              </a:lnSpc>
              <a:tabLst>
                <a:tab algn="l" pos="0"/>
              </a:tabLst>
            </a:pPr>
            <a:r>
              <a:rPr b="0" lang="en-US" sz="1590" spc="-1" strike="noStrike">
                <a:solidFill>
                  <a:srgbClr val="00002e"/>
                </a:solidFill>
                <a:latin typeface="PT Sans"/>
                <a:ea typeface="PT Sans"/>
              </a:rPr>
              <a:t>Industry partnerships for threat intelligence sharing</a:t>
            </a:r>
            <a:endParaRPr b="0" lang="en-IN" sz="1590" spc="-1" strike="noStrike">
              <a:latin typeface="Arial"/>
            </a:endParaRPr>
          </a:p>
        </p:txBody>
      </p:sp>
      <p:sp>
        <p:nvSpPr>
          <p:cNvPr id="151" name="CustomShape 14"/>
          <p:cNvSpPr/>
          <p:nvPr/>
        </p:nvSpPr>
        <p:spPr>
          <a:xfrm>
            <a:off x="2799720" y="6380640"/>
            <a:ext cx="9029160" cy="129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546"/>
              </a:lnSpc>
              <a:tabLst>
                <a:tab algn="l" pos="0"/>
              </a:tabLst>
            </a:pPr>
            <a:r>
              <a:rPr b="0" lang="en-US" sz="1590" spc="-1" strike="noStrike">
                <a:solidFill>
                  <a:srgbClr val="00002e"/>
                </a:solidFill>
                <a:latin typeface="PT Sans"/>
                <a:ea typeface="PT Sans"/>
              </a:rPr>
              <a:t>The future outlook entails implementing enhanced security measures such as advanced encryption and multi-factor authentication. Additionally, continuous cybersecurity education will be prioritized to create a vigilant workforce. Collaborative efforts through industry partnerships for threat intelligence sharing will also play a crucial role in addressing evolving cybersecurity challenges.</a:t>
            </a:r>
            <a:endParaRPr b="0" lang="en-IN" sz="159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>
            <a:noFill/>
          </a:ln>
        </p:spPr>
      </p:pic>
      <p:sp>
        <p:nvSpPr>
          <p:cNvPr id="153" name="CustomShape 1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4" name="Image 1" descr="preencoded.png"/>
          <p:cNvPicPr/>
          <p:nvPr/>
        </p:nvPicPr>
        <p:blipFill>
          <a:blip r:embed="rId2"/>
          <a:stretch/>
        </p:blipFill>
        <p:spPr>
          <a:xfrm>
            <a:off x="9144000" y="0"/>
            <a:ext cx="5484960" cy="8228160"/>
          </a:xfrm>
          <a:prstGeom prst="rect">
            <a:avLst/>
          </a:prstGeom>
          <a:ln>
            <a:noFill/>
          </a:ln>
        </p:spPr>
      </p:pic>
      <p:sp>
        <p:nvSpPr>
          <p:cNvPr id="155" name="CustomShape 2"/>
          <p:cNvSpPr/>
          <p:nvPr/>
        </p:nvSpPr>
        <p:spPr>
          <a:xfrm>
            <a:off x="833040" y="3051360"/>
            <a:ext cx="6664680" cy="83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6562"/>
              </a:lnSpc>
              <a:tabLst>
                <a:tab algn="l" pos="0"/>
              </a:tabLst>
            </a:pPr>
            <a:r>
              <a:rPr b="1" lang="en-US" sz="5250" spc="-1" strike="noStrike">
                <a:solidFill>
                  <a:srgbClr val="00002e"/>
                </a:solidFill>
                <a:latin typeface="Nunito"/>
                <a:ea typeface="Nunito"/>
              </a:rPr>
              <a:t>Thank You</a:t>
            </a:r>
            <a:endParaRPr b="0" lang="en-IN" sz="5250" spc="-1" strike="noStrike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833040" y="4822920"/>
            <a:ext cx="7476120" cy="35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>
            <a:noFill/>
          </a:ln>
        </p:spPr>
      </p:pic>
      <p:sp>
        <p:nvSpPr>
          <p:cNvPr id="51" name="CustomShape 1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2" name="Image 1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960" cy="2775960"/>
          </a:xfrm>
          <a:prstGeom prst="rect">
            <a:avLst/>
          </a:prstGeom>
          <a:ln>
            <a:noFill/>
          </a:ln>
        </p:spPr>
      </p:pic>
      <p:sp>
        <p:nvSpPr>
          <p:cNvPr id="53" name="CustomShape 2"/>
          <p:cNvSpPr/>
          <p:nvPr/>
        </p:nvSpPr>
        <p:spPr>
          <a:xfrm>
            <a:off x="2348280" y="3797640"/>
            <a:ext cx="55537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5468"/>
              </a:lnSpc>
              <a:tabLst>
                <a:tab algn="l" pos="0"/>
              </a:tabLst>
            </a:pPr>
            <a:r>
              <a:rPr b="1" lang="en-US" sz="4380" spc="-1" strike="noStrike">
                <a:solidFill>
                  <a:srgbClr val="00002e"/>
                </a:solidFill>
                <a:latin typeface="Nunito"/>
                <a:ea typeface="Nunito"/>
              </a:rPr>
              <a:t>Outline</a:t>
            </a:r>
            <a:endParaRPr b="0" lang="en-IN" sz="4380" spc="-1" strike="noStrike">
              <a:latin typeface="Arial"/>
            </a:endParaRPr>
          </a:p>
        </p:txBody>
      </p:sp>
      <p:sp>
        <p:nvSpPr>
          <p:cNvPr id="54" name="CustomShape 3"/>
          <p:cNvSpPr/>
          <p:nvPr/>
        </p:nvSpPr>
        <p:spPr>
          <a:xfrm>
            <a:off x="2348280" y="4825440"/>
            <a:ext cx="3161520" cy="2805480"/>
          </a:xfrm>
          <a:prstGeom prst="roundRect">
            <a:avLst>
              <a:gd name="adj" fmla="val 16778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CustomShape 4"/>
          <p:cNvSpPr/>
          <p:nvPr/>
        </p:nvSpPr>
        <p:spPr>
          <a:xfrm>
            <a:off x="2593440" y="5070240"/>
            <a:ext cx="267156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2d4df2"/>
                </a:solidFill>
                <a:latin typeface="Nunito"/>
                <a:ea typeface="Nunito"/>
              </a:rPr>
              <a:t>Introduction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56" name="CustomShape 5"/>
          <p:cNvSpPr/>
          <p:nvPr/>
        </p:nvSpPr>
        <p:spPr>
          <a:xfrm>
            <a:off x="2593440" y="5550840"/>
            <a:ext cx="2671560" cy="106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A brief overview of the presentation structure and topics to be covered.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57" name="CustomShape 6"/>
          <p:cNvSpPr/>
          <p:nvPr/>
        </p:nvSpPr>
        <p:spPr>
          <a:xfrm>
            <a:off x="5733720" y="4825440"/>
            <a:ext cx="3161520" cy="2877480"/>
          </a:xfrm>
          <a:prstGeom prst="roundRect">
            <a:avLst>
              <a:gd name="adj" fmla="val 16778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CustomShape 7"/>
          <p:cNvSpPr/>
          <p:nvPr/>
        </p:nvSpPr>
        <p:spPr>
          <a:xfrm>
            <a:off x="5978520" y="5070240"/>
            <a:ext cx="267156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015f98"/>
                </a:solidFill>
                <a:latin typeface="Nunito"/>
                <a:ea typeface="Nunito"/>
              </a:rPr>
              <a:t>Key Points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59" name="CustomShape 8"/>
          <p:cNvSpPr/>
          <p:nvPr/>
        </p:nvSpPr>
        <p:spPr>
          <a:xfrm>
            <a:off x="5978520" y="5550840"/>
            <a:ext cx="2671560" cy="106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Highlighted key concepts and areas of focus in the cybersecurity landscape.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60" name="CustomShape 9"/>
          <p:cNvSpPr/>
          <p:nvPr/>
        </p:nvSpPr>
        <p:spPr>
          <a:xfrm>
            <a:off x="9118800" y="4825440"/>
            <a:ext cx="3161520" cy="2949480"/>
          </a:xfrm>
          <a:prstGeom prst="roundRect">
            <a:avLst>
              <a:gd name="adj" fmla="val 16778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CustomShape 10"/>
          <p:cNvSpPr/>
          <p:nvPr/>
        </p:nvSpPr>
        <p:spPr>
          <a:xfrm>
            <a:off x="9363960" y="5070240"/>
            <a:ext cx="267156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ad1f96"/>
                </a:solidFill>
                <a:latin typeface="Nunito"/>
                <a:ea typeface="Nunito"/>
              </a:rPr>
              <a:t>Implementation Strategy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62" name="CustomShape 11"/>
          <p:cNvSpPr/>
          <p:nvPr/>
        </p:nvSpPr>
        <p:spPr>
          <a:xfrm>
            <a:off x="9363960" y="5897880"/>
            <a:ext cx="2671560" cy="106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Approach to addressing cybersecurity threats and the proposed solutions.</a:t>
            </a:r>
            <a:endParaRPr b="0" lang="en-IN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>
            <a:noFill/>
          </a:ln>
        </p:spPr>
      </p:pic>
      <p:sp>
        <p:nvSpPr>
          <p:cNvPr id="64" name="CustomShape 1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5" name="Image 1" descr="preencoded.png"/>
          <p:cNvPicPr/>
          <p:nvPr/>
        </p:nvPicPr>
        <p:blipFill>
          <a:blip r:embed="rId2"/>
          <a:stretch/>
        </p:blipFill>
        <p:spPr>
          <a:xfrm>
            <a:off x="9144000" y="0"/>
            <a:ext cx="5484960" cy="8228160"/>
          </a:xfrm>
          <a:prstGeom prst="rect">
            <a:avLst/>
          </a:prstGeom>
          <a:ln>
            <a:noFill/>
          </a:ln>
        </p:spPr>
      </p:pic>
      <p:sp>
        <p:nvSpPr>
          <p:cNvPr id="66" name="CustomShape 2"/>
          <p:cNvSpPr/>
          <p:nvPr/>
        </p:nvSpPr>
        <p:spPr>
          <a:xfrm>
            <a:off x="833040" y="2712600"/>
            <a:ext cx="55537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5468"/>
              </a:lnSpc>
              <a:tabLst>
                <a:tab algn="l" pos="0"/>
              </a:tabLst>
            </a:pPr>
            <a:r>
              <a:rPr b="1" lang="en-US" sz="4380" spc="-1" strike="noStrike">
                <a:solidFill>
                  <a:srgbClr val="00002e"/>
                </a:solidFill>
                <a:latin typeface="Nunito"/>
                <a:ea typeface="Nunito"/>
              </a:rPr>
              <a:t>Problem Statement</a:t>
            </a:r>
            <a:endParaRPr b="0" lang="en-IN" sz="4380" spc="-1" strike="noStrike">
              <a:latin typeface="Arial"/>
            </a:endParaRPr>
          </a:p>
        </p:txBody>
      </p:sp>
      <p:sp>
        <p:nvSpPr>
          <p:cNvPr id="67" name="CustomShape 3"/>
          <p:cNvSpPr/>
          <p:nvPr/>
        </p:nvSpPr>
        <p:spPr>
          <a:xfrm>
            <a:off x="833040" y="3740040"/>
            <a:ext cx="7476120" cy="177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In today's digital age, where cybersecurity threats loom large, one of the significant concerns is the proliferation of keylogger malware. This type of malware poses a severe threat to individuals, businesses, and organizations, as it clandestinely records keystrokes, potentially compromising sensitive information.</a:t>
            </a:r>
            <a:endParaRPr b="0" lang="en-IN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>
            <a:noFill/>
          </a:ln>
        </p:spPr>
      </p:pic>
      <p:sp>
        <p:nvSpPr>
          <p:cNvPr id="69" name="CustomShape 1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0" name="Image 1" descr="preencoded.png"/>
          <p:cNvPicPr/>
          <p:nvPr/>
        </p:nvPicPr>
        <p:blipFill>
          <a:blip r:embed="rId2"/>
          <a:stretch/>
        </p:blipFill>
        <p:spPr>
          <a:xfrm>
            <a:off x="10972800" y="0"/>
            <a:ext cx="3656160" cy="8228160"/>
          </a:xfrm>
          <a:prstGeom prst="rect">
            <a:avLst/>
          </a:prstGeom>
          <a:ln>
            <a:noFill/>
          </a:ln>
        </p:spPr>
      </p:pic>
      <p:sp>
        <p:nvSpPr>
          <p:cNvPr id="71" name="CustomShape 2"/>
          <p:cNvSpPr/>
          <p:nvPr/>
        </p:nvSpPr>
        <p:spPr>
          <a:xfrm>
            <a:off x="833040" y="925560"/>
            <a:ext cx="55537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5468"/>
              </a:lnSpc>
              <a:tabLst>
                <a:tab algn="l" pos="0"/>
              </a:tabLst>
            </a:pPr>
            <a:r>
              <a:rPr b="1" lang="en-US" sz="4380" spc="-1" strike="noStrike">
                <a:solidFill>
                  <a:srgbClr val="00002e"/>
                </a:solidFill>
                <a:latin typeface="Nunito"/>
                <a:ea typeface="Nunito"/>
              </a:rPr>
              <a:t>Proposed Solution</a:t>
            </a:r>
            <a:endParaRPr b="0" lang="en-IN" sz="4380" spc="-1" strike="noStrike">
              <a:latin typeface="Arial"/>
            </a:endParaRPr>
          </a:p>
        </p:txBody>
      </p:sp>
      <p:sp>
        <p:nvSpPr>
          <p:cNvPr id="72" name="CustomShape 3"/>
          <p:cNvSpPr/>
          <p:nvPr/>
        </p:nvSpPr>
        <p:spPr>
          <a:xfrm>
            <a:off x="1152720" y="1953000"/>
            <a:ext cx="26280" cy="5349600"/>
          </a:xfrm>
          <a:prstGeom prst="rect">
            <a:avLst/>
          </a:prstGeom>
          <a:solidFill>
            <a:srgbClr val="dfdf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CustomShape 4"/>
          <p:cNvSpPr/>
          <p:nvPr/>
        </p:nvSpPr>
        <p:spPr>
          <a:xfrm>
            <a:off x="1416600" y="2362680"/>
            <a:ext cx="776160" cy="26280"/>
          </a:xfrm>
          <a:prstGeom prst="rect">
            <a:avLst/>
          </a:prstGeom>
          <a:solidFill>
            <a:srgbClr val="2d4df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CustomShape 5"/>
          <p:cNvSpPr/>
          <p:nvPr/>
        </p:nvSpPr>
        <p:spPr>
          <a:xfrm>
            <a:off x="916560" y="2126520"/>
            <a:ext cx="498600" cy="498600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" name="CustomShape 6"/>
          <p:cNvSpPr/>
          <p:nvPr/>
        </p:nvSpPr>
        <p:spPr>
          <a:xfrm>
            <a:off x="1066320" y="2168280"/>
            <a:ext cx="198720" cy="41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ts val="3280"/>
              </a:lnSpc>
              <a:tabLst>
                <a:tab algn="l" pos="0"/>
              </a:tabLst>
            </a:pPr>
            <a:r>
              <a:rPr b="1" lang="en-US" sz="2630" spc="-1" strike="noStrike">
                <a:solidFill>
                  <a:srgbClr val="2d4df2"/>
                </a:solidFill>
                <a:latin typeface="Nunito"/>
                <a:ea typeface="Nunito"/>
              </a:rPr>
              <a:t>1</a:t>
            </a:r>
            <a:endParaRPr b="0" lang="en-IN" sz="2630" spc="-1" strike="noStrike">
              <a:latin typeface="Arial"/>
            </a:endParaRPr>
          </a:p>
        </p:txBody>
      </p:sp>
      <p:sp>
        <p:nvSpPr>
          <p:cNvPr id="76" name="CustomShape 7"/>
          <p:cNvSpPr/>
          <p:nvPr/>
        </p:nvSpPr>
        <p:spPr>
          <a:xfrm>
            <a:off x="2388600" y="2175120"/>
            <a:ext cx="589932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2d4df2"/>
                </a:solidFill>
                <a:latin typeface="Nunito"/>
                <a:ea typeface="Nunito"/>
              </a:rPr>
              <a:t>Implementation of Multi-Factor Authentication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77" name="CustomShape 8"/>
          <p:cNvSpPr/>
          <p:nvPr/>
        </p:nvSpPr>
        <p:spPr>
          <a:xfrm>
            <a:off x="2388600" y="2655720"/>
            <a:ext cx="7749720" cy="70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Integrate multi-factor authentication to add an extra layer of security for user verification.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78" name="CustomShape 9"/>
          <p:cNvSpPr/>
          <p:nvPr/>
        </p:nvSpPr>
        <p:spPr>
          <a:xfrm>
            <a:off x="1416600" y="4220640"/>
            <a:ext cx="776160" cy="26280"/>
          </a:xfrm>
          <a:prstGeom prst="rect">
            <a:avLst/>
          </a:prstGeom>
          <a:solidFill>
            <a:srgbClr val="015f9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CustomShape 10"/>
          <p:cNvSpPr/>
          <p:nvPr/>
        </p:nvSpPr>
        <p:spPr>
          <a:xfrm>
            <a:off x="916560" y="3984480"/>
            <a:ext cx="498600" cy="498600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CustomShape 11"/>
          <p:cNvSpPr/>
          <p:nvPr/>
        </p:nvSpPr>
        <p:spPr>
          <a:xfrm>
            <a:off x="1066320" y="4026240"/>
            <a:ext cx="198720" cy="41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ts val="3280"/>
              </a:lnSpc>
              <a:tabLst>
                <a:tab algn="l" pos="0"/>
              </a:tabLst>
            </a:pPr>
            <a:r>
              <a:rPr b="1" lang="en-US" sz="2630" spc="-1" strike="noStrike">
                <a:solidFill>
                  <a:srgbClr val="015f98"/>
                </a:solidFill>
                <a:latin typeface="Nunito"/>
                <a:ea typeface="Nunito"/>
              </a:rPr>
              <a:t>2</a:t>
            </a:r>
            <a:endParaRPr b="0" lang="en-IN" sz="2630" spc="-1" strike="noStrike">
              <a:latin typeface="Arial"/>
            </a:endParaRPr>
          </a:p>
        </p:txBody>
      </p:sp>
      <p:sp>
        <p:nvSpPr>
          <p:cNvPr id="81" name="CustomShape 12"/>
          <p:cNvSpPr/>
          <p:nvPr/>
        </p:nvSpPr>
        <p:spPr>
          <a:xfrm>
            <a:off x="2388600" y="4033080"/>
            <a:ext cx="299736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015f98"/>
                </a:solidFill>
                <a:latin typeface="Nunito"/>
                <a:ea typeface="Nunito"/>
              </a:rPr>
              <a:t>Regular Security Audits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82" name="CustomShape 13"/>
          <p:cNvSpPr/>
          <p:nvPr/>
        </p:nvSpPr>
        <p:spPr>
          <a:xfrm>
            <a:off x="2388600" y="4513320"/>
            <a:ext cx="7749720" cy="70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Conduct routine security audits to identify vulnerabilities and address them promptly.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83" name="CustomShape 14"/>
          <p:cNvSpPr/>
          <p:nvPr/>
        </p:nvSpPr>
        <p:spPr>
          <a:xfrm>
            <a:off x="1416600" y="6078240"/>
            <a:ext cx="776160" cy="26280"/>
          </a:xfrm>
          <a:prstGeom prst="rect">
            <a:avLst/>
          </a:prstGeom>
          <a:solidFill>
            <a:srgbClr val="ad1f9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15"/>
          <p:cNvSpPr/>
          <p:nvPr/>
        </p:nvSpPr>
        <p:spPr>
          <a:xfrm>
            <a:off x="916560" y="5842080"/>
            <a:ext cx="498600" cy="498600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16"/>
          <p:cNvSpPr/>
          <p:nvPr/>
        </p:nvSpPr>
        <p:spPr>
          <a:xfrm>
            <a:off x="1066320" y="5883840"/>
            <a:ext cx="198720" cy="41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ts val="3280"/>
              </a:lnSpc>
              <a:tabLst>
                <a:tab algn="l" pos="0"/>
              </a:tabLst>
            </a:pPr>
            <a:r>
              <a:rPr b="1" lang="en-US" sz="2630" spc="-1" strike="noStrike">
                <a:solidFill>
                  <a:srgbClr val="ad1f96"/>
                </a:solidFill>
                <a:latin typeface="Nunito"/>
                <a:ea typeface="Nunito"/>
              </a:rPr>
              <a:t>3</a:t>
            </a:r>
            <a:endParaRPr b="0" lang="en-IN" sz="2630" spc="-1" strike="noStrike">
              <a:latin typeface="Arial"/>
            </a:endParaRPr>
          </a:p>
        </p:txBody>
      </p:sp>
      <p:sp>
        <p:nvSpPr>
          <p:cNvPr id="86" name="CustomShape 17"/>
          <p:cNvSpPr/>
          <p:nvPr/>
        </p:nvSpPr>
        <p:spPr>
          <a:xfrm>
            <a:off x="2388600" y="5890680"/>
            <a:ext cx="336744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ad1f96"/>
                </a:solidFill>
                <a:latin typeface="Nunito"/>
                <a:ea typeface="Nunito"/>
              </a:rPr>
              <a:t>User Awareness Programs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87" name="CustomShape 18"/>
          <p:cNvSpPr/>
          <p:nvPr/>
        </p:nvSpPr>
        <p:spPr>
          <a:xfrm>
            <a:off x="2388600" y="6371280"/>
            <a:ext cx="7749720" cy="70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Empower users with knowledge on recognizing and mitigating cybersecurity threats through awareness programs.</a:t>
            </a:r>
            <a:endParaRPr b="0" lang="en-IN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>
            <a:noFill/>
          </a:ln>
        </p:spPr>
      </p:pic>
      <p:sp>
        <p:nvSpPr>
          <p:cNvPr id="89" name="CustomShape 1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0" name="Image 1" descr="preencoded.png"/>
          <p:cNvPicPr/>
          <p:nvPr/>
        </p:nvPicPr>
        <p:blipFill>
          <a:blip r:embed="rId2"/>
          <a:stretch/>
        </p:blipFill>
        <p:spPr>
          <a:xfrm>
            <a:off x="9144000" y="0"/>
            <a:ext cx="5484960" cy="8228160"/>
          </a:xfrm>
          <a:prstGeom prst="rect">
            <a:avLst/>
          </a:prstGeom>
          <a:ln>
            <a:noFill/>
          </a:ln>
        </p:spPr>
      </p:pic>
      <p:sp>
        <p:nvSpPr>
          <p:cNvPr id="91" name="CustomShape 2"/>
          <p:cNvSpPr/>
          <p:nvPr/>
        </p:nvSpPr>
        <p:spPr>
          <a:xfrm>
            <a:off x="833040" y="2418120"/>
            <a:ext cx="7476120" cy="138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5468"/>
              </a:lnSpc>
              <a:tabLst>
                <a:tab algn="l" pos="0"/>
              </a:tabLst>
            </a:pPr>
            <a:r>
              <a:rPr b="1" lang="en-US" sz="4380" spc="-1" strike="noStrike">
                <a:solidFill>
                  <a:srgbClr val="00002e"/>
                </a:solidFill>
                <a:latin typeface="Nunito"/>
                <a:ea typeface="Nunito"/>
              </a:rPr>
              <a:t>Challenges in Addressing Cybersecurity Threats</a:t>
            </a:r>
            <a:endParaRPr b="0" lang="en-IN" sz="4380" spc="-1" strike="noStrike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719640" y="4502880"/>
            <a:ext cx="7476120" cy="70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In the complex landscape of cybersecurity, the ever-evolving nature of threats presents significant challenges for organizations.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93" name="CustomShape 4"/>
          <p:cNvSpPr/>
          <p:nvPr/>
        </p:nvSpPr>
        <p:spPr>
          <a:xfrm>
            <a:off x="792000" y="5913720"/>
            <a:ext cx="7476120" cy="70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Addressing vulnerabilities amidst sophisticated attacks requires constant vigilance and proactive measures.</a:t>
            </a:r>
            <a:endParaRPr b="0" lang="en-IN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>
            <a:noFill/>
          </a:ln>
        </p:spPr>
      </p:pic>
      <p:sp>
        <p:nvSpPr>
          <p:cNvPr id="95" name="CustomShape 1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6" name="Image 1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3656160" cy="8228160"/>
          </a:xfrm>
          <a:prstGeom prst="rect">
            <a:avLst/>
          </a:prstGeom>
          <a:ln>
            <a:noFill/>
          </a:ln>
        </p:spPr>
      </p:pic>
      <p:sp>
        <p:nvSpPr>
          <p:cNvPr id="97" name="CustomShape 2"/>
          <p:cNvSpPr/>
          <p:nvPr/>
        </p:nvSpPr>
        <p:spPr>
          <a:xfrm>
            <a:off x="4490640" y="934920"/>
            <a:ext cx="802656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5468"/>
              </a:lnSpc>
              <a:tabLst>
                <a:tab algn="l" pos="0"/>
              </a:tabLst>
            </a:pPr>
            <a:r>
              <a:rPr b="1" lang="en-US" sz="4380" spc="-1" strike="noStrike">
                <a:solidFill>
                  <a:srgbClr val="00002e"/>
                </a:solidFill>
                <a:latin typeface="Nunito"/>
                <a:ea typeface="Nunito"/>
              </a:rPr>
              <a:t>System Development Approach</a:t>
            </a:r>
            <a:endParaRPr b="0" lang="en-IN" sz="4380" spc="-1" strike="noStrike">
              <a:latin typeface="Arial"/>
            </a:endParaRPr>
          </a:p>
        </p:txBody>
      </p:sp>
      <p:pic>
        <p:nvPicPr>
          <p:cNvPr id="98" name="Image 2" descr="preencoded.png"/>
          <p:cNvPicPr/>
          <p:nvPr/>
        </p:nvPicPr>
        <p:blipFill>
          <a:blip r:embed="rId3"/>
          <a:stretch/>
        </p:blipFill>
        <p:spPr>
          <a:xfrm>
            <a:off x="4490640" y="1962360"/>
            <a:ext cx="1109520" cy="1775880"/>
          </a:xfrm>
          <a:prstGeom prst="rect">
            <a:avLst/>
          </a:prstGeom>
          <a:ln>
            <a:noFill/>
          </a:ln>
        </p:spPr>
      </p:pic>
      <p:sp>
        <p:nvSpPr>
          <p:cNvPr id="99" name="CustomShape 3"/>
          <p:cNvSpPr/>
          <p:nvPr/>
        </p:nvSpPr>
        <p:spPr>
          <a:xfrm>
            <a:off x="5934960" y="2184480"/>
            <a:ext cx="309204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2d4df2"/>
                </a:solidFill>
                <a:latin typeface="Nunito"/>
                <a:ea typeface="Nunito"/>
              </a:rPr>
              <a:t>Requirements Gathering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100" name="CustomShape 4"/>
          <p:cNvSpPr/>
          <p:nvPr/>
        </p:nvSpPr>
        <p:spPr>
          <a:xfrm>
            <a:off x="5934960" y="2665080"/>
            <a:ext cx="7860600" cy="35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Collaborate with stakeholders to understand system needs and objectives.</a:t>
            </a:r>
            <a:endParaRPr b="0" lang="en-IN" sz="1750" spc="-1" strike="noStrike">
              <a:latin typeface="Arial"/>
            </a:endParaRPr>
          </a:p>
        </p:txBody>
      </p:sp>
      <p:pic>
        <p:nvPicPr>
          <p:cNvPr id="101" name="Image 3" descr="preencoded.png"/>
          <p:cNvPicPr/>
          <p:nvPr/>
        </p:nvPicPr>
        <p:blipFill>
          <a:blip r:embed="rId4"/>
          <a:stretch/>
        </p:blipFill>
        <p:spPr>
          <a:xfrm>
            <a:off x="4490640" y="3740040"/>
            <a:ext cx="1109520" cy="1775880"/>
          </a:xfrm>
          <a:prstGeom prst="rect">
            <a:avLst/>
          </a:prstGeom>
          <a:ln>
            <a:noFill/>
          </a:ln>
        </p:spPr>
      </p:pic>
      <p:sp>
        <p:nvSpPr>
          <p:cNvPr id="102" name="CustomShape 5"/>
          <p:cNvSpPr/>
          <p:nvPr/>
        </p:nvSpPr>
        <p:spPr>
          <a:xfrm>
            <a:off x="5934960" y="3962160"/>
            <a:ext cx="277596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015f98"/>
                </a:solidFill>
                <a:latin typeface="Nunito"/>
                <a:ea typeface="Nunito"/>
              </a:rPr>
              <a:t>System Design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103" name="CustomShape 6"/>
          <p:cNvSpPr/>
          <p:nvPr/>
        </p:nvSpPr>
        <p:spPr>
          <a:xfrm>
            <a:off x="5934960" y="4442400"/>
            <a:ext cx="7860600" cy="35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Create a comprehensive plan, including architecture, interfaces, and data flow.</a:t>
            </a:r>
            <a:endParaRPr b="0" lang="en-IN" sz="1750" spc="-1" strike="noStrike">
              <a:latin typeface="Arial"/>
            </a:endParaRPr>
          </a:p>
        </p:txBody>
      </p:sp>
      <p:pic>
        <p:nvPicPr>
          <p:cNvPr id="104" name="Image 4" descr="preencoded.png"/>
          <p:cNvPicPr/>
          <p:nvPr/>
        </p:nvPicPr>
        <p:blipFill>
          <a:blip r:embed="rId5"/>
          <a:stretch/>
        </p:blipFill>
        <p:spPr>
          <a:xfrm>
            <a:off x="4490640" y="5517360"/>
            <a:ext cx="1109520" cy="1775880"/>
          </a:xfrm>
          <a:prstGeom prst="rect">
            <a:avLst/>
          </a:prstGeom>
          <a:ln>
            <a:noFill/>
          </a:ln>
        </p:spPr>
      </p:pic>
      <p:sp>
        <p:nvSpPr>
          <p:cNvPr id="105" name="CustomShape 7"/>
          <p:cNvSpPr/>
          <p:nvPr/>
        </p:nvSpPr>
        <p:spPr>
          <a:xfrm>
            <a:off x="5934960" y="5739480"/>
            <a:ext cx="297036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ad1f96"/>
                </a:solidFill>
                <a:latin typeface="Nunito"/>
                <a:ea typeface="Nunito"/>
              </a:rPr>
              <a:t>Development &amp; Testing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106" name="CustomShape 8"/>
          <p:cNvSpPr/>
          <p:nvPr/>
        </p:nvSpPr>
        <p:spPr>
          <a:xfrm>
            <a:off x="5934960" y="6220080"/>
            <a:ext cx="7860600" cy="70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Implement the design, ensuring functionality and security through rigorous testing.</a:t>
            </a:r>
            <a:endParaRPr b="0" lang="en-IN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>
            <a:noFill/>
          </a:ln>
        </p:spPr>
      </p:pic>
      <p:sp>
        <p:nvSpPr>
          <p:cNvPr id="108" name="CustomShape 1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2"/>
          <p:cNvSpPr/>
          <p:nvPr/>
        </p:nvSpPr>
        <p:spPr>
          <a:xfrm>
            <a:off x="2348280" y="1003320"/>
            <a:ext cx="691920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5468"/>
              </a:lnSpc>
              <a:tabLst>
                <a:tab algn="l" pos="0"/>
              </a:tabLst>
            </a:pPr>
            <a:r>
              <a:rPr b="1" lang="en-US" sz="4380" spc="-1" strike="noStrike">
                <a:solidFill>
                  <a:srgbClr val="00002e"/>
                </a:solidFill>
                <a:latin typeface="Nunito"/>
                <a:ea typeface="Nunito"/>
              </a:rPr>
              <a:t>Algorithm and Deployment</a:t>
            </a:r>
            <a:endParaRPr b="0" lang="en-IN" sz="4380" spc="-1" strike="noStrike">
              <a:latin typeface="Arial"/>
            </a:endParaRPr>
          </a:p>
        </p:txBody>
      </p:sp>
      <p:sp>
        <p:nvSpPr>
          <p:cNvPr id="110" name="CustomShape 3"/>
          <p:cNvSpPr/>
          <p:nvPr/>
        </p:nvSpPr>
        <p:spPr>
          <a:xfrm>
            <a:off x="2348280" y="2230920"/>
            <a:ext cx="4694400" cy="142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The algorithm for cybersecurity must be robust and adaptive to evolving threats. Deployment efficiency is essential to ensure seamless integration without disrupting existing systems.</a:t>
            </a:r>
            <a:endParaRPr b="0" lang="en-IN" sz="1750" spc="-1" strike="noStrike">
              <a:latin typeface="Arial"/>
            </a:endParaRPr>
          </a:p>
        </p:txBody>
      </p:sp>
      <p:pic>
        <p:nvPicPr>
          <p:cNvPr id="111" name="Image 1" descr="preencoded.png"/>
          <p:cNvPicPr/>
          <p:nvPr/>
        </p:nvPicPr>
        <p:blipFill>
          <a:blip r:embed="rId2"/>
          <a:stretch/>
        </p:blipFill>
        <p:spPr>
          <a:xfrm>
            <a:off x="7593840" y="2280600"/>
            <a:ext cx="4694400" cy="4694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>
            <a:noFill/>
          </a:ln>
        </p:spPr>
      </p:pic>
      <p:sp>
        <p:nvSpPr>
          <p:cNvPr id="113" name="CustomShape 1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2"/>
          <p:cNvSpPr/>
          <p:nvPr/>
        </p:nvSpPr>
        <p:spPr>
          <a:xfrm>
            <a:off x="2348280" y="1815480"/>
            <a:ext cx="55537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5468"/>
              </a:lnSpc>
              <a:tabLst>
                <a:tab algn="l" pos="0"/>
              </a:tabLst>
            </a:pPr>
            <a:r>
              <a:rPr b="1" lang="en-US" sz="4380" spc="-1" strike="noStrike">
                <a:solidFill>
                  <a:srgbClr val="00002e"/>
                </a:solidFill>
                <a:latin typeface="Nunito"/>
                <a:ea typeface="Nunito"/>
              </a:rPr>
              <a:t>Result</a:t>
            </a:r>
            <a:endParaRPr b="0" lang="en-IN" sz="4380" spc="-1" strike="noStrike"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2348280" y="3183480"/>
            <a:ext cx="387360" cy="387360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4"/>
          <p:cNvSpPr/>
          <p:nvPr/>
        </p:nvSpPr>
        <p:spPr>
          <a:xfrm>
            <a:off x="2959200" y="3204000"/>
            <a:ext cx="366876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2d4df2"/>
                </a:solidFill>
                <a:latin typeface="Nunito"/>
                <a:ea typeface="Nunito"/>
              </a:rPr>
              <a:t>Analysis of Detected Threats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117" name="CustomShape 5"/>
          <p:cNvSpPr/>
          <p:nvPr/>
        </p:nvSpPr>
        <p:spPr>
          <a:xfrm>
            <a:off x="2959200" y="3684600"/>
            <a:ext cx="4243320" cy="70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Evaluating the nature and impact of the detected security breaches.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118" name="CustomShape 6"/>
          <p:cNvSpPr/>
          <p:nvPr/>
        </p:nvSpPr>
        <p:spPr>
          <a:xfrm>
            <a:off x="7426440" y="3183480"/>
            <a:ext cx="387360" cy="387360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7"/>
          <p:cNvSpPr/>
          <p:nvPr/>
        </p:nvSpPr>
        <p:spPr>
          <a:xfrm>
            <a:off x="8037360" y="3204000"/>
            <a:ext cx="421020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015f98"/>
                </a:solidFill>
                <a:latin typeface="Nunito"/>
                <a:ea typeface="Nunito"/>
              </a:rPr>
              <a:t>Incident Response and Mitigation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120" name="CustomShape 8"/>
          <p:cNvSpPr/>
          <p:nvPr/>
        </p:nvSpPr>
        <p:spPr>
          <a:xfrm>
            <a:off x="8037360" y="3684600"/>
            <a:ext cx="4243320" cy="70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Implementing strategies to address and mitigate the identified cybersecurity threats.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121" name="CustomShape 9"/>
          <p:cNvSpPr/>
          <p:nvPr/>
        </p:nvSpPr>
        <p:spPr>
          <a:xfrm>
            <a:off x="2348280" y="4846680"/>
            <a:ext cx="387360" cy="387360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10"/>
          <p:cNvSpPr/>
          <p:nvPr/>
        </p:nvSpPr>
        <p:spPr>
          <a:xfrm>
            <a:off x="2959200" y="4867560"/>
            <a:ext cx="41068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ad1f96"/>
                </a:solidFill>
                <a:latin typeface="Nunito"/>
                <a:ea typeface="Nunito"/>
              </a:rPr>
              <a:t>Adaptation of Security Protocols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123" name="CustomShape 11"/>
          <p:cNvSpPr/>
          <p:nvPr/>
        </p:nvSpPr>
        <p:spPr>
          <a:xfrm>
            <a:off x="2959200" y="5347800"/>
            <a:ext cx="4243320" cy="70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Adjusting security protocols based on the outcomes of the threat analysis.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124" name="CustomShape 12"/>
          <p:cNvSpPr/>
          <p:nvPr/>
        </p:nvSpPr>
        <p:spPr>
          <a:xfrm>
            <a:off x="7426440" y="4846680"/>
            <a:ext cx="387360" cy="387360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13"/>
          <p:cNvSpPr/>
          <p:nvPr/>
        </p:nvSpPr>
        <p:spPr>
          <a:xfrm>
            <a:off x="8037360" y="4867560"/>
            <a:ext cx="382140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2d4df2"/>
                </a:solidFill>
                <a:latin typeface="Nunito"/>
                <a:ea typeface="Nunito"/>
              </a:rPr>
              <a:t>Documentation and Reporting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126" name="CustomShape 14"/>
          <p:cNvSpPr/>
          <p:nvPr/>
        </p:nvSpPr>
        <p:spPr>
          <a:xfrm>
            <a:off x="8037360" y="5347800"/>
            <a:ext cx="4243320" cy="106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Documenting the results and preparing reports for stakeholders and future reference.</a:t>
            </a:r>
            <a:endParaRPr b="0" lang="en-IN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>
            <a:noFill/>
          </a:ln>
        </p:spPr>
      </p:pic>
      <p:sp>
        <p:nvSpPr>
          <p:cNvPr id="128" name="CustomShape 1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2"/>
          <p:cNvSpPr/>
          <p:nvPr/>
        </p:nvSpPr>
        <p:spPr>
          <a:xfrm>
            <a:off x="2348280" y="3767760"/>
            <a:ext cx="55537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0" name="" descr=""/>
          <p:cNvPicPr/>
          <p:nvPr/>
        </p:nvPicPr>
        <p:blipFill>
          <a:blip r:embed="rId2"/>
          <a:stretch/>
        </p:blipFill>
        <p:spPr>
          <a:xfrm>
            <a:off x="468000" y="432000"/>
            <a:ext cx="13751640" cy="7731360"/>
          </a:xfrm>
          <a:prstGeom prst="rect">
            <a:avLst/>
          </a:prstGeom>
          <a:ln>
            <a:noFill/>
          </a:ln>
        </p:spPr>
      </p:pic>
      <p:sp>
        <p:nvSpPr>
          <p:cNvPr id="131" name="CustomShape 3"/>
          <p:cNvSpPr/>
          <p:nvPr/>
        </p:nvSpPr>
        <p:spPr>
          <a:xfrm>
            <a:off x="4176000" y="0"/>
            <a:ext cx="61970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latin typeface="Arial"/>
              </a:rPr>
              <a:t>THIS IS THE SAMPLE OUTPUT OF KEYLOGGER.JASON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Application>LibreOffice/6.4.7.2$Linux_X86_64 LibreOffice_project/40$Build-2</Application>
  <Words>0</Words>
  <Paragraphs>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2024-04-01T07:11:25Z</dcterms:created>
  <dc:creator>PptxGenJS</dc:creator>
  <dc:description/>
  <dc:language>en-IN</dc:language>
  <cp:lastModifiedBy/>
  <dcterms:modified xsi:type="dcterms:W3CDTF">2024-04-02T14:13:05Z</dcterms:modified>
  <cp:revision>5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PptxGenJS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11</vt:i4>
  </property>
  <property fmtid="{D5CDD505-2E9C-101B-9397-08002B2CF9AE}" pid="9" name="PresentationFormat">
    <vt:lpwstr>On-screen Show (16:9)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11</vt:i4>
  </property>
</Properties>
</file>